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jpeg" ContentType="image/jpeg"/>
  <Override PartName="/ppt/media/image6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9675" cy="10691812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8000" y="2501640"/>
            <a:ext cx="6803640" cy="6201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6803640" cy="6201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3319920" cy="6201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64240" y="2501640"/>
            <a:ext cx="3319920" cy="6201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78000" y="426240"/>
            <a:ext cx="6803640" cy="8274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864240" y="2501640"/>
            <a:ext cx="3319920" cy="6201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78000" y="574092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3319920" cy="6201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864240" y="250164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864240" y="574092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864240" y="250164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78000" y="5740920"/>
            <a:ext cx="680364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680364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78000" y="5740920"/>
            <a:ext cx="680364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864240" y="250164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78000" y="574092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864240" y="5740920"/>
            <a:ext cx="3319920" cy="29577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8000" y="-5040"/>
            <a:ext cx="6803640" cy="2647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zxx" sz="622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2190600" cy="44935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678400" y="2501640"/>
            <a:ext cx="2190600" cy="44935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979160" y="2501640"/>
            <a:ext cx="2190600" cy="44935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378000" y="5740920"/>
            <a:ext cx="2190600" cy="44935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678400" y="5740920"/>
            <a:ext cx="2190600" cy="44935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979160" y="5740920"/>
            <a:ext cx="2190600" cy="449352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zxx" sz="453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8000" y="426240"/>
            <a:ext cx="6803640" cy="1784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zxx" sz="6220" spc="-1" strike="noStrike">
                <a:latin typeface="Arial"/>
              </a:rPr>
              <a:t>Fai clic per modificare il formato del testo del titolo</a:t>
            </a:r>
            <a:endParaRPr b="0" lang="zxx" sz="622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8000" y="2501640"/>
            <a:ext cx="6803640" cy="6201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pPr marL="432000" indent="-324000">
              <a:spcAft>
                <a:spcPts val="20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4530" spc="-1" strike="noStrike">
                <a:latin typeface="Arial"/>
              </a:rPr>
              <a:t>Fai clic per modificare il formato del testo della struttura</a:t>
            </a:r>
            <a:endParaRPr b="0" lang="zxx" sz="4530" spc="-1" strike="noStrike">
              <a:latin typeface="Arial"/>
            </a:endParaRPr>
          </a:p>
          <a:p>
            <a:pPr lvl="1" marL="864000" indent="-324000">
              <a:spcAft>
                <a:spcPts val="15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3959" spc="-1" strike="noStrike">
                <a:latin typeface="Arial"/>
              </a:rPr>
              <a:t>Secondo livello struttura</a:t>
            </a:r>
            <a:endParaRPr b="0" lang="zxx" sz="3959" spc="-1" strike="noStrike">
              <a:latin typeface="Arial"/>
            </a:endParaRPr>
          </a:p>
          <a:p>
            <a:pPr lvl="2" marL="1296000" indent="-288000">
              <a:spcAft>
                <a:spcPts val="1199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xx" sz="3400" spc="-1" strike="noStrike">
                <a:latin typeface="Arial"/>
              </a:rPr>
              <a:t>Terzo livello struttura</a:t>
            </a:r>
            <a:endParaRPr b="0" lang="zxx" sz="3400" spc="-1" strike="noStrike">
              <a:latin typeface="Arial"/>
            </a:endParaRPr>
          </a:p>
          <a:p>
            <a:pPr lvl="3" marL="1728000" indent="-216000">
              <a:spcAft>
                <a:spcPts val="7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830" spc="-1" strike="noStrike">
                <a:latin typeface="Arial"/>
              </a:rPr>
              <a:t>Quarto livello struttura</a:t>
            </a:r>
            <a:endParaRPr b="0" lang="zxx" sz="2830" spc="-1" strike="noStrike">
              <a:latin typeface="Arial"/>
            </a:endParaRPr>
          </a:p>
          <a:p>
            <a:pPr lvl="4" marL="2160000" indent="-216000">
              <a:spcAft>
                <a:spcPts val="40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xx" sz="2830" spc="-1" strike="noStrike">
                <a:latin typeface="Arial"/>
              </a:rPr>
              <a:t>Quinto livello struttura</a:t>
            </a:r>
            <a:endParaRPr b="0" lang="zxx" sz="2830" spc="-1" strike="noStrike">
              <a:latin typeface="Arial"/>
            </a:endParaRPr>
          </a:p>
          <a:p>
            <a:pPr lvl="5" marL="2592000" indent="-216000">
              <a:spcAft>
                <a:spcPts val="4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830" spc="-1" strike="noStrike">
                <a:latin typeface="Arial"/>
              </a:rPr>
              <a:t>Sesto livello struttura</a:t>
            </a:r>
            <a:endParaRPr b="0" lang="zxx" sz="2830" spc="-1" strike="noStrike">
              <a:latin typeface="Arial"/>
            </a:endParaRPr>
          </a:p>
          <a:p>
            <a:pPr lvl="6" marL="3024000" indent="-216000">
              <a:spcAft>
                <a:spcPts val="4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xx" sz="2830" spc="-1" strike="noStrike">
                <a:latin typeface="Arial"/>
              </a:rPr>
              <a:t>Settimo livello struttura</a:t>
            </a:r>
            <a:endParaRPr b="0" lang="zxx" sz="283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378000" y="9740160"/>
            <a:ext cx="1761120" cy="737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zxx" sz="1400" spc="-1" strike="noStrike">
                <a:latin typeface="Times New Roman"/>
              </a:rPr>
              <a:t>&lt;data/ora&gt;</a:t>
            </a:r>
            <a:endParaRPr b="0" lang="zxx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2585520" y="9740160"/>
            <a:ext cx="2396160" cy="737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zxx" sz="1400" spc="-1" strike="noStrike">
                <a:latin typeface="Times New Roman"/>
              </a:rPr>
              <a:t>&lt;piè di pagina&gt;</a:t>
            </a:r>
            <a:endParaRPr b="0" lang="zxx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5420520" y="9740160"/>
            <a:ext cx="1761120" cy="737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DF69FBDC-FBF5-42D3-9B58-5BA6F1A47631}" type="slidenum">
              <a:rPr b="0" lang="zxx" sz="1400" spc="-1" strike="noStrike">
                <a:latin typeface="Times New Roman"/>
              </a:rPr>
              <a:t>&lt;numero&gt;</a:t>
            </a:fld>
            <a:endParaRPr b="0" lang="zxx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200520" y="216360"/>
            <a:ext cx="4608000" cy="52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1" sz="2400" spc="-1" strike="noStrike">
                <a:solidFill>
                  <a:srgbClr val="ff6600"/>
                </a:solidFill>
                <a:latin typeface="HelveticaNeueLT Std Ext"/>
              </a:rPr>
              <a:t>MyFloor Cleaner</a:t>
            </a:r>
            <a:endParaRPr b="0" lang="it-IT" sz="2400" spc="-1" strike="noStrike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216000" y="612720"/>
            <a:ext cx="51840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1" sz="1200" spc="-1" strike="noStrike">
                <a:solidFill>
                  <a:srgbClr val="333333"/>
                </a:solidFill>
                <a:latin typeface="Arial"/>
                <a:ea typeface="Arial Unicode MS"/>
              </a:rPr>
              <a:t>Detergente intensivo per tutte le superfici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43" name="Line 3"/>
          <p:cNvSpPr/>
          <p:nvPr/>
        </p:nvSpPr>
        <p:spPr>
          <a:xfrm>
            <a:off x="180000" y="1008000"/>
            <a:ext cx="5220000" cy="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TextShape 4"/>
          <p:cNvSpPr txBox="1"/>
          <p:nvPr/>
        </p:nvSpPr>
        <p:spPr>
          <a:xfrm>
            <a:off x="180000" y="1046520"/>
            <a:ext cx="5256000" cy="905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>
              <a:lnSpc>
                <a:spcPct val="115000"/>
              </a:lnSpc>
            </a:pPr>
            <a:r>
              <a:rPr b="0" sz="1000" spc="-1" strike="noStrike">
                <a:solidFill>
                  <a:srgbClr val="333333"/>
                </a:solidFill>
                <a:latin typeface="Arial"/>
                <a:ea typeface="Arial"/>
              </a:rPr>
              <a:t>Detergente neutro ad alta concentrazione per la pulizia quotidiana di tutte le superfici, anche delicate, come marmo, ceramica, gres, parquet verniciati, pavimenti vinili, in resina ecc.</a:t>
            </a:r>
            <a:endParaRPr b="0" lang="it-IT" sz="10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0" sz="1000" spc="-1" strike="noStrike">
                <a:solidFill>
                  <a:srgbClr val="333333"/>
                </a:solidFill>
                <a:latin typeface="Arial"/>
                <a:ea typeface="Arial"/>
              </a:rPr>
              <a:t>Ha un eccellente potere sgrassante e permette di ottenere ottimi risultati anche su superfici molto trafficate e con sporco di natura grassa. Non si risciacqua, non lascia aloni.</a:t>
            </a:r>
            <a:endParaRPr b="0" lang="it-IT" sz="1000" spc="-1" strike="noStrike">
              <a:latin typeface="Arial"/>
            </a:endParaRPr>
          </a:p>
        </p:txBody>
      </p:sp>
      <p:sp>
        <p:nvSpPr>
          <p:cNvPr id="45" name="Line 5"/>
          <p:cNvSpPr/>
          <p:nvPr/>
        </p:nvSpPr>
        <p:spPr>
          <a:xfrm>
            <a:off x="180000" y="1980000"/>
            <a:ext cx="5220000" cy="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TextShape 6"/>
          <p:cNvSpPr txBox="1"/>
          <p:nvPr/>
        </p:nvSpPr>
        <p:spPr>
          <a:xfrm>
            <a:off x="216000" y="2088360"/>
            <a:ext cx="3024000" cy="261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1" sz="1200" spc="-1" strike="noStrike">
                <a:solidFill>
                  <a:srgbClr val="f37030"/>
                </a:solidFill>
                <a:latin typeface="Arial"/>
                <a:ea typeface="Calibri"/>
              </a:rPr>
              <a:t>Dati tecnici 20°C – 60% u.r.</a:t>
            </a:r>
            <a:endParaRPr b="0" lang="it-IT" sz="1200" spc="-1" strike="noStrike">
              <a:latin typeface="Arial"/>
            </a:endParaRPr>
          </a:p>
        </p:txBody>
      </p:sp>
      <p:graphicFrame>
        <p:nvGraphicFramePr>
          <p:cNvPr id="47" name="Table 7"/>
          <p:cNvGraphicFramePr/>
          <p:nvPr/>
        </p:nvGraphicFramePr>
        <p:xfrm>
          <a:off x="293400" y="2355120"/>
          <a:ext cx="4447080" cy="1479240"/>
        </p:xfrm>
        <a:graphic>
          <a:graphicData uri="http://schemas.openxmlformats.org/drawingml/2006/table">
            <a:tbl>
              <a:tblPr/>
              <a:tblGrid>
                <a:gridCol w="1908000"/>
                <a:gridCol w="2539440"/>
              </a:tblGrid>
              <a:tr h="208440">
                <a:tc>
                  <a:txBody>
                    <a:bodyPr lIns="90000" rIns="90000" tIns="46800" bIns="46800">
                      <a:noAutofit/>
                    </a:bodyPr>
                    <a:p>
                      <a:pPr algn="just"/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Arial Unicode MS"/>
                        </a:rPr>
                        <a:t>Aspetto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b2b2b2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just"/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</a:rPr>
                        <a:t>Liquido verde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b2b2b2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8440">
                <a:tc>
                  <a:txBody>
                    <a:bodyPr lIns="90000" rIns="90000" tIns="46800" bIns="46800">
                      <a:noAutofit/>
                    </a:bodyPr>
                    <a:p>
                      <a:pPr algn="just"/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Densità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just"/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1.00 kg/litro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08440"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pH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9,0 – prodotto puro</a:t>
                      </a:r>
                      <a:endParaRPr b="0" lang="it-IT" sz="800" spc="-1" strike="noStrike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7,5 – prodotto pronto all’uso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solidFill>
                      <a:srgbClr val="ffffff"/>
                    </a:solidFill>
                  </a:tcPr>
                </a:tc>
              </a:tr>
              <a:tr h="208440"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Quantità d’uso consigliata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120 ml in 5 litri d’acqua (3 tappi)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208440"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Conservazione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24 mesi in confezioni originali sigillate – </a:t>
                      </a: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Times New Roman"/>
                        </a:rPr>
                        <a:t>T</a:t>
                      </a: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eme il gelo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B w="720">
                      <a:solidFill>
                        <a:srgbClr val="ccccc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8440"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Confezioni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 tIns="46800" bIns="46800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sz="800" spc="-1" strike="noStrike">
                          <a:solidFill>
                            <a:srgbClr val="333333"/>
                          </a:solidFill>
                          <a:latin typeface="Arial"/>
                          <a:ea typeface="Lucida Sans Unicode"/>
                        </a:rPr>
                        <a:t>Bottiglie da 1 litro</a:t>
                      </a:r>
                      <a:endParaRPr b="0" lang="it-IT" sz="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cccccc"/>
                      </a:solidFill>
                    </a:lnL>
                    <a:lnR w="720">
                      <a:solidFill>
                        <a:srgbClr val="cccccc"/>
                      </a:solidFill>
                    </a:lnR>
                    <a:lnT w="720">
                      <a:solidFill>
                        <a:srgbClr val="cccccc"/>
                      </a:solidFill>
                    </a:lnT>
                    <a:lnB w="720">
                      <a:solidFill>
                        <a:srgbClr val="cccccc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48" name="TextShape 8"/>
          <p:cNvSpPr txBox="1"/>
          <p:nvPr/>
        </p:nvSpPr>
        <p:spPr>
          <a:xfrm>
            <a:off x="6372000" y="324360"/>
            <a:ext cx="1188000" cy="626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>
              <a:lnSpc>
                <a:spcPct val="115000"/>
              </a:lnSpc>
            </a:pPr>
            <a:r>
              <a:rPr b="1" sz="1100" spc="-1" strike="noStrike">
                <a:solidFill>
                  <a:srgbClr val="ffffff"/>
                </a:solidFill>
                <a:latin typeface="Arial"/>
              </a:rPr>
              <a:t>Detergenza &amp; Manutenzione</a:t>
            </a:r>
            <a:endParaRPr b="0" lang="it-IT" sz="1100" spc="-1" strike="noStrike">
              <a:latin typeface="Arial"/>
            </a:endParaRPr>
          </a:p>
        </p:txBody>
      </p:sp>
      <p:sp>
        <p:nvSpPr>
          <p:cNvPr id="49" name="TextShape 9"/>
          <p:cNvSpPr txBox="1"/>
          <p:nvPr/>
        </p:nvSpPr>
        <p:spPr>
          <a:xfrm>
            <a:off x="5616000" y="1406160"/>
            <a:ext cx="1944000" cy="700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1" sz="1700" spc="-1" strike="noStrike">
                <a:solidFill>
                  <a:srgbClr val="ffffff"/>
                </a:solidFill>
                <a:latin typeface="Helvetica 55 Roman"/>
              </a:rPr>
              <a:t>MyFloor Cleaner</a:t>
            </a:r>
            <a:endParaRPr b="0" lang="it-IT" sz="1700" spc="-1" strike="noStrike">
              <a:latin typeface="Arial"/>
            </a:endParaRPr>
          </a:p>
        </p:txBody>
      </p:sp>
      <p:sp>
        <p:nvSpPr>
          <p:cNvPr id="50" name="CustomShape 10"/>
          <p:cNvSpPr/>
          <p:nvPr/>
        </p:nvSpPr>
        <p:spPr>
          <a:xfrm>
            <a:off x="5400000" y="4320000"/>
            <a:ext cx="2160000" cy="2736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11"/>
          <p:cNvSpPr/>
          <p:nvPr/>
        </p:nvSpPr>
        <p:spPr>
          <a:xfrm>
            <a:off x="5400000" y="2160000"/>
            <a:ext cx="2160000" cy="2160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12"/>
          <p:cNvSpPr/>
          <p:nvPr/>
        </p:nvSpPr>
        <p:spPr>
          <a:xfrm>
            <a:off x="180000" y="9900000"/>
            <a:ext cx="2160000" cy="540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53" name="" descr=""/>
          <p:cNvPicPr/>
          <p:nvPr/>
        </p:nvPicPr>
        <p:blipFill>
          <a:blip r:embed="rId1"/>
          <a:stretch/>
        </p:blipFill>
        <p:spPr>
          <a:xfrm>
            <a:off x="161280" y="9720000"/>
            <a:ext cx="1772640" cy="878760"/>
          </a:xfrm>
          <a:prstGeom prst="rect">
            <a:avLst/>
          </a:prstGeom>
          <a:ln>
            <a:noFill/>
          </a:ln>
        </p:spPr>
      </p:pic>
      <p:sp>
        <p:nvSpPr>
          <p:cNvPr id="54" name="CustomShape 13"/>
          <p:cNvSpPr/>
          <p:nvPr/>
        </p:nvSpPr>
        <p:spPr>
          <a:xfrm>
            <a:off x="2340000" y="9900000"/>
            <a:ext cx="1440000" cy="720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55" name="" descr=""/>
          <p:cNvPicPr/>
          <p:nvPr/>
        </p:nvPicPr>
        <p:blipFill>
          <a:blip r:embed="rId2"/>
          <a:stretch/>
        </p:blipFill>
        <p:spPr>
          <a:xfrm>
            <a:off x="3060000" y="10255680"/>
            <a:ext cx="604440" cy="184320"/>
          </a:xfrm>
          <a:prstGeom prst="rect">
            <a:avLst/>
          </a:prstGeom>
          <a:ln>
            <a:noFill/>
          </a:ln>
        </p:spPr>
      </p:pic>
      <p:pic>
        <p:nvPicPr>
          <p:cNvPr id="56" name="" descr=""/>
          <p:cNvPicPr/>
          <p:nvPr/>
        </p:nvPicPr>
        <p:blipFill>
          <a:blip r:embed="rId3"/>
          <a:stretch/>
        </p:blipFill>
        <p:spPr>
          <a:xfrm>
            <a:off x="5832000" y="180000"/>
            <a:ext cx="540000" cy="540000"/>
          </a:xfrm>
          <a:prstGeom prst="rect">
            <a:avLst/>
          </a:prstGeom>
          <a:ln>
            <a:noFill/>
          </a:ln>
        </p:spPr>
      </p:pic>
      <p:sp>
        <p:nvSpPr>
          <p:cNvPr id="57" name="TextShape 14"/>
          <p:cNvSpPr txBox="1"/>
          <p:nvPr/>
        </p:nvSpPr>
        <p:spPr>
          <a:xfrm>
            <a:off x="216000" y="4032000"/>
            <a:ext cx="5040000" cy="5198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>
              <a:lnSpc>
                <a:spcPct val="115000"/>
              </a:lnSpc>
            </a:pPr>
            <a:r>
              <a:rPr b="1" sz="11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Modalità d’uso</a:t>
            </a:r>
            <a:endParaRPr b="0" lang="it-IT" sz="11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0" sz="900" spc="-1" strike="noStrike">
                <a:solidFill>
                  <a:srgbClr val="333333"/>
                </a:solidFill>
                <a:latin typeface="Arial"/>
              </a:rPr>
              <a:t>Prima di lavare il pavimento eliminare polvere e impurità con scopa o aspirapolvere. Versare 3 tappi di detergente in 5 litri di acqua, 4 – 5 tappi in caso di sporco particolarmente ostinato. Lavare il pavimento con un mocio o uno straccio, ben strizzati. Non occorre risciacquare. In alternativa può essere applicato con lo spray-mop Cinderella, diluendo un tappo in un serbatoio d’acqua. Può essere applicato anche con macchin</a:t>
            </a:r>
            <a:r>
              <a:rPr b="0" lang="it-IT" sz="1000" spc="-1" strike="noStrike">
                <a:solidFill>
                  <a:srgbClr val="333333"/>
                </a:solidFill>
                <a:latin typeface="Arial"/>
                <a:ea typeface="Calibri"/>
              </a:rPr>
              <a:t>e</a:t>
            </a:r>
            <a:r>
              <a:rPr b="0" sz="900" spc="-1" strike="noStrike">
                <a:solidFill>
                  <a:srgbClr val="333333"/>
                </a:solidFill>
                <a:latin typeface="Arial"/>
                <a:ea typeface="Arial Unicode MS"/>
              </a:rPr>
              <a:t> lavapavimenti.</a:t>
            </a: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1" sz="11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Note</a:t>
            </a:r>
            <a:endParaRPr b="0" lang="it-IT" sz="1100" spc="-1" strike="noStrike">
              <a:latin typeface="Arial"/>
            </a:endParaRPr>
          </a:p>
          <a:p>
            <a:pPr marL="288000" indent="-144000" algn="just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Agitare prima dell'uso.</a:t>
            </a:r>
            <a:endParaRPr b="0" lang="it-IT" sz="900" spc="-1" strike="noStrike">
              <a:latin typeface="Arial"/>
            </a:endParaRPr>
          </a:p>
          <a:p>
            <a:pPr marL="288000" indent="-144000" algn="just">
              <a:lnSpc>
                <a:spcPct val="115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Non superare le dosi consigliate per la diluizione e non eccedere nella quantità di prodotto applicato.</a:t>
            </a: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1" sz="11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Norme di sicurezza</a:t>
            </a:r>
            <a:endParaRPr b="0" lang="it-IT" sz="11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Prodotto a uso professionale. Rispettare rigorosamente quanto espresso in etichettatura e consultare la scheda dati di sicurezza prima dell’utilizzo del prodotto.</a:t>
            </a: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1" sz="11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Ingredienti</a:t>
            </a:r>
            <a:endParaRPr b="0" lang="it-IT" sz="11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Elenco conforme al </a:t>
            </a:r>
            <a:r>
              <a:rPr b="0" sz="900" spc="-1" strike="noStrike">
                <a:solidFill>
                  <a:srgbClr val="333333"/>
                </a:solidFill>
                <a:latin typeface="Arial"/>
                <a:ea typeface="Times New Roman"/>
              </a:rPr>
              <a:t>r</a:t>
            </a: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egolamento dei Detergenti CE 648/2004 – Inferiore al 5%: Tensioattivi anionici e </a:t>
            </a:r>
            <a:r>
              <a:rPr b="0" sz="900" spc="-1" strike="noStrike">
                <a:solidFill>
                  <a:srgbClr val="333333"/>
                </a:solidFill>
                <a:latin typeface="Arial"/>
                <a:ea typeface="Times New Roman"/>
              </a:rPr>
              <a:t>non ionici</a:t>
            </a: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, EDTA, estere fosforico. Profum</a:t>
            </a:r>
            <a:r>
              <a:rPr b="0" sz="900" spc="-1" strike="noStrike">
                <a:solidFill>
                  <a:srgbClr val="333333"/>
                </a:solidFill>
                <a:latin typeface="Arial"/>
                <a:ea typeface="Times New Roman"/>
              </a:rPr>
              <a:t>o.</a:t>
            </a: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Biodegradabile a norma di legge</a:t>
            </a: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endParaRPr b="0" lang="it-IT" sz="9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1" sz="11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Smaltimento</a:t>
            </a:r>
            <a:endParaRPr b="0" lang="it-IT" sz="1100" spc="-1" strike="noStrike">
              <a:latin typeface="Arial"/>
            </a:endParaRPr>
          </a:p>
          <a:p>
            <a:pPr algn="just">
              <a:lnSpc>
                <a:spcPct val="115000"/>
              </a:lnSpc>
            </a:pPr>
            <a:r>
              <a:rPr b="0" sz="900" spc="-1" strike="noStrike">
                <a:solidFill>
                  <a:srgbClr val="333333"/>
                </a:solidFill>
                <a:latin typeface="Arial"/>
                <a:ea typeface="Times;Times New Roman"/>
              </a:rPr>
              <a:t>Smaltire il prodotto non utilizzato e le confezioni vuote in conformità con quanto previsto dalla legislazione locale vigente.  </a:t>
            </a:r>
            <a:endParaRPr b="0" lang="it-IT" sz="900" spc="-1" strike="noStrike">
              <a:latin typeface="Arial"/>
            </a:endParaRPr>
          </a:p>
        </p:txBody>
      </p:sp>
      <p:sp>
        <p:nvSpPr>
          <p:cNvPr id="58" name="TextShape 15"/>
          <p:cNvSpPr txBox="1"/>
          <p:nvPr/>
        </p:nvSpPr>
        <p:spPr>
          <a:xfrm>
            <a:off x="5616000" y="8532360"/>
            <a:ext cx="1944000" cy="1173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0" sz="900" spc="-1" strike="noStrike">
                <a:solidFill>
                  <a:srgbClr val="ffffff"/>
                </a:solidFill>
                <a:latin typeface="Liberation Sans Narrow"/>
              </a:rPr>
              <a:t>I consigli del presente bollettino tecnico sono dati a titolo indicativo e non impegnano in alcun modo la nostra responsabilità dal momento che le modalità e le condizioni di impiego del prodotto sono al di fuori del nostro controllo. Consigliamo di verificare l'effettiva idoneità all'impiego previsto. </a:t>
            </a:r>
            <a:endParaRPr b="0" lang="it-IT" sz="900" spc="-1" strike="noStrike">
              <a:latin typeface="Arial"/>
            </a:endParaRPr>
          </a:p>
          <a:p>
            <a:pPr algn="just"/>
            <a:r>
              <a:rPr b="0" sz="900" spc="-1" strike="noStrike">
                <a:solidFill>
                  <a:srgbClr val="ffffff"/>
                </a:solidFill>
                <a:latin typeface="Liberation Sans Narrow"/>
              </a:rPr>
              <a:t>Rev 03 – 17/06/2024. Questa scheda annulla e sostituisce la precedente.</a:t>
            </a:r>
            <a:endParaRPr b="0" lang="it-IT" sz="900" spc="-1" strike="noStrike"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4"/>
          <a:stretch/>
        </p:blipFill>
        <p:spPr>
          <a:xfrm>
            <a:off x="5472360" y="2268000"/>
            <a:ext cx="1980000" cy="1980000"/>
          </a:xfrm>
          <a:prstGeom prst="rect">
            <a:avLst/>
          </a:prstGeom>
          <a:ln>
            <a:noFill/>
          </a:ln>
        </p:spPr>
      </p:pic>
      <p:sp>
        <p:nvSpPr>
          <p:cNvPr id="60" name="TextShape 16"/>
          <p:cNvSpPr txBox="1"/>
          <p:nvPr/>
        </p:nvSpPr>
        <p:spPr>
          <a:xfrm>
            <a:off x="5616720" y="4356360"/>
            <a:ext cx="1944000" cy="238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pPr algn="just"/>
            <a:r>
              <a:rPr b="1" sz="1050" spc="-1" strike="noStrike">
                <a:solidFill>
                  <a:srgbClr val="666666"/>
                </a:solidFill>
                <a:latin typeface="Arial"/>
              </a:rPr>
              <a:t>Certificazioni</a:t>
            </a:r>
            <a:endParaRPr b="0" lang="it-IT" sz="1050" spc="-1" strike="noStrike">
              <a:latin typeface="Arial"/>
            </a:endParaRPr>
          </a:p>
        </p:txBody>
      </p:sp>
      <p:pic>
        <p:nvPicPr>
          <p:cNvPr id="61" name="" descr=""/>
          <p:cNvPicPr/>
          <p:nvPr/>
        </p:nvPicPr>
        <p:blipFill>
          <a:blip r:embed="rId5"/>
          <a:stretch/>
        </p:blipFill>
        <p:spPr>
          <a:xfrm>
            <a:off x="5616360" y="5436000"/>
            <a:ext cx="720000" cy="720000"/>
          </a:xfrm>
          <a:prstGeom prst="rect">
            <a:avLst/>
          </a:prstGeom>
          <a:ln>
            <a:noFill/>
          </a:ln>
        </p:spPr>
      </p:pic>
      <p:sp>
        <p:nvSpPr>
          <p:cNvPr id="62" name="Line 17"/>
          <p:cNvSpPr/>
          <p:nvPr/>
        </p:nvSpPr>
        <p:spPr>
          <a:xfrm>
            <a:off x="5724360" y="5328360"/>
            <a:ext cx="1836000" cy="0"/>
          </a:xfrm>
          <a:prstGeom prst="line">
            <a:avLst/>
          </a:prstGeom>
          <a:ln>
            <a:solidFill>
              <a:srgbClr val="999999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</TotalTime>
  <Application>LibreOffice/6.2.7.1$Windows_X86_64 LibreOffice_project/23edc44b61b830b7d749943e020e96f5a7df63bf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2009-04-16T11:32:32Z</dcterms:created>
  <dc:creator/>
  <dc:description/>
  <dc:language>it-IT</dc:language>
  <cp:lastModifiedBy>Carmelo Zerbo</cp:lastModifiedBy>
  <cp:lastPrinted>2024-06-17T16:09:09Z</cp:lastPrinted>
  <dcterms:modified xsi:type="dcterms:W3CDTF">2024-06-17T17:12:00Z</dcterms:modified>
  <cp:revision>121</cp:revision>
  <dc:subject/>
  <dc:title/>
</cp:coreProperties>
</file>